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9" r:id="rId10"/>
    <p:sldId id="261" r:id="rId11"/>
    <p:sldId id="271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E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F8411E7-FF17-4080-887C-BC7D7E49CCF8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291058A-EFDD-49A2-B575-86FF837339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8411E7-FF17-4080-887C-BC7D7E49CCF8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91058A-EFDD-49A2-B575-86FF837339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8411E7-FF17-4080-887C-BC7D7E49CCF8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91058A-EFDD-49A2-B575-86FF837339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8411E7-FF17-4080-887C-BC7D7E49CCF8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91058A-EFDD-49A2-B575-86FF8373393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8411E7-FF17-4080-887C-BC7D7E49CCF8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91058A-EFDD-49A2-B575-86FF8373393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8411E7-FF17-4080-887C-BC7D7E49CCF8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91058A-EFDD-49A2-B575-86FF8373393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8411E7-FF17-4080-887C-BC7D7E49CCF8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91058A-EFDD-49A2-B575-86FF837339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8411E7-FF17-4080-887C-BC7D7E49CCF8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91058A-EFDD-49A2-B575-86FF8373393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8411E7-FF17-4080-887C-BC7D7E49CCF8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91058A-EFDD-49A2-B575-86FF837339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F8411E7-FF17-4080-887C-BC7D7E49CCF8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91058A-EFDD-49A2-B575-86FF837339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F8411E7-FF17-4080-887C-BC7D7E49CCF8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291058A-EFDD-49A2-B575-86FF8373393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F8411E7-FF17-4080-887C-BC7D7E49CCF8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291058A-EFDD-49A2-B575-86FF837339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829761"/>
          </a:xfrm>
        </p:spPr>
        <p:txBody>
          <a:bodyPr/>
          <a:lstStyle/>
          <a:p>
            <a:r>
              <a:rPr lang="en-US" dirty="0" smtClean="0"/>
              <a:t>AXUG Public Sector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00400"/>
            <a:ext cx="7772400" cy="1199704"/>
          </a:xfrm>
        </p:spPr>
        <p:txBody>
          <a:bodyPr/>
          <a:lstStyle/>
          <a:p>
            <a:r>
              <a:rPr lang="en-US" dirty="0" smtClean="0"/>
              <a:t>Special Interest Group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429000"/>
            <a:ext cx="1524000" cy="15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935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914400"/>
            <a:ext cx="35814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askerville Old Face" panose="02020602080505020303" pitchFamily="18" charset="0"/>
              </a:rPr>
              <a:t/>
            </a:r>
            <a:br>
              <a:rPr lang="en-US" dirty="0" smtClean="0">
                <a:latin typeface="Baskerville Old Face" panose="02020602080505020303" pitchFamily="18" charset="0"/>
              </a:rPr>
            </a:br>
            <a:r>
              <a:rPr lang="en-US" dirty="0">
                <a:latin typeface="Baskerville Old Face" panose="02020602080505020303" pitchFamily="18" charset="0"/>
              </a:rPr>
              <a:t/>
            </a:r>
            <a:br>
              <a:rPr lang="en-US" dirty="0">
                <a:latin typeface="Baskerville Old Face" panose="02020602080505020303" pitchFamily="18" charset="0"/>
              </a:rPr>
            </a:br>
            <a:r>
              <a:rPr lang="en-US" dirty="0" smtClean="0">
                <a:latin typeface="Baskerville Old Face" panose="02020602080505020303" pitchFamily="18" charset="0"/>
              </a:rPr>
              <a:t>City of Redmond</a:t>
            </a:r>
            <a:br>
              <a:rPr lang="en-US" dirty="0" smtClean="0">
                <a:latin typeface="Baskerville Old Face" panose="02020602080505020303" pitchFamily="18" charset="0"/>
              </a:rPr>
            </a:br>
            <a:r>
              <a:rPr lang="en-US" dirty="0" smtClean="0">
                <a:latin typeface="Baskerville Old Face" panose="02020602080505020303" pitchFamily="18" charset="0"/>
              </a:rPr>
              <a:t>Business Area Representatives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33400"/>
            <a:ext cx="4467376" cy="586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63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4598" y="4572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250000"/>
              </a:lnSpc>
            </a:pPr>
            <a:r>
              <a:rPr lang="en-US" dirty="0" smtClean="0"/>
              <a:t>			  </a:t>
            </a:r>
            <a:r>
              <a:rPr lang="en-US" sz="49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Public Sector SIG</a:t>
            </a:r>
            <a:endParaRPr lang="en-US" sz="4900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  <a:buBlip>
                <a:blip r:embed="rId2"/>
              </a:buBlip>
            </a:pPr>
            <a:endParaRPr lang="en-US" sz="4000" dirty="0" smtClean="0">
              <a:effectLst>
                <a:outerShdw blurRad="50800" dist="38100" algn="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a:endParaRPr>
          </a:p>
          <a:p>
            <a:pPr>
              <a:spcBef>
                <a:spcPts val="2400"/>
              </a:spcBef>
              <a:buBlip>
                <a:blip r:embed="rId2"/>
              </a:buBlip>
            </a:pPr>
            <a:r>
              <a:rPr lang="en-US" sz="4000" dirty="0" smtClean="0"/>
              <a:t>Log on</a:t>
            </a:r>
          </a:p>
          <a:p>
            <a:pPr>
              <a:spcBef>
                <a:spcPts val="2400"/>
              </a:spcBef>
              <a:buBlip>
                <a:blip r:embed="rId2"/>
              </a:buBlip>
            </a:pPr>
            <a:r>
              <a:rPr lang="en-US" sz="4000" dirty="0" smtClean="0"/>
              <a:t>Sign up</a:t>
            </a:r>
          </a:p>
          <a:p>
            <a:pPr>
              <a:spcBef>
                <a:spcPts val="2400"/>
              </a:spcBef>
              <a:buBlip>
                <a:blip r:embed="rId2"/>
              </a:buBlip>
            </a:pPr>
            <a:r>
              <a:rPr lang="en-US" sz="4000" dirty="0" smtClean="0"/>
              <a:t>Participate</a:t>
            </a:r>
            <a:endParaRPr lang="en-US" sz="4000" dirty="0"/>
          </a:p>
        </p:txBody>
      </p:sp>
      <p:pic>
        <p:nvPicPr>
          <p:cNvPr id="6" name="Picture 5" descr="C:\Users\dmjohnson\AppData\Local\Microsoft\Windows\Temporary Internet Files\Content.IE5\954GEWJK\MC90043491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10" y="19050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91"/>
          <a:stretch/>
        </p:blipFill>
        <p:spPr bwMode="auto">
          <a:xfrm>
            <a:off x="453501" y="304800"/>
            <a:ext cx="2848253" cy="125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81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9417" y="251460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Your Ideas………</a:t>
            </a:r>
            <a:endParaRPr lang="en-US" sz="5400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750"/>
                    </a14:imgEffect>
                    <a14:imgEffect>
                      <a14:saturation sat="66000"/>
                    </a14:imgEffect>
                    <a14:imgEffect>
                      <a14:brightnessContrast bright="-20000" contras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7143750" cy="4286250"/>
          </a:xfrm>
          <a:prstGeom prst="rect">
            <a:avLst/>
          </a:prstGeom>
          <a:noFill/>
          <a:ln>
            <a:noFill/>
          </a:ln>
          <a:effectLst>
            <a:softEdge rad="2413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0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25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7480" y="1481138"/>
            <a:ext cx="672904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Welcome </a:t>
            </a:r>
            <a:br>
              <a:rPr lang="en-US" dirty="0" smtClean="0"/>
            </a:br>
            <a:r>
              <a:rPr lang="en-US" dirty="0" smtClean="0"/>
              <a:t>AXUG Public Sector SIG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80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2057400"/>
            <a:ext cx="8991600" cy="45259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200" dirty="0" smtClean="0"/>
              <a:t>Introductions </a:t>
            </a:r>
          </a:p>
          <a:p>
            <a:pPr>
              <a:spcBef>
                <a:spcPts val="1200"/>
              </a:spcBef>
            </a:pPr>
            <a:r>
              <a:rPr lang="en-US" sz="3200" dirty="0" smtClean="0"/>
              <a:t>Meeting Format</a:t>
            </a:r>
          </a:p>
          <a:p>
            <a:pPr>
              <a:spcBef>
                <a:spcPts val="1200"/>
              </a:spcBef>
            </a:pPr>
            <a:r>
              <a:rPr lang="en-US" sz="3200" dirty="0" smtClean="0"/>
              <a:t>Featured User - City of Redmond</a:t>
            </a:r>
          </a:p>
          <a:p>
            <a:pPr>
              <a:spcBef>
                <a:spcPts val="1200"/>
              </a:spcBef>
            </a:pPr>
            <a:r>
              <a:rPr lang="en-US" sz="3200" dirty="0" smtClean="0"/>
              <a:t>The Vision for a Public Sector User Group</a:t>
            </a:r>
          </a:p>
          <a:p>
            <a:pPr>
              <a:spcBef>
                <a:spcPts val="1200"/>
              </a:spcBef>
            </a:pPr>
            <a:r>
              <a:rPr lang="en-US" sz="3200" dirty="0" smtClean="0"/>
              <a:t>Future Public Sector discussion topics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scene3d>
              <a:camera prst="orthographicFront"/>
              <a:lightRig rig="soft" dir="t"/>
            </a:scene3d>
          </a:bodyPr>
          <a:lstStyle/>
          <a:p>
            <a:r>
              <a:rPr lang="en-US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Agenda</a:t>
            </a:r>
            <a:endParaRPr lang="en-US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047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3078" name="Picture 6" descr="http://community.axug.com/HigherLogic/directory/ImageDisplay.aspx?Key=e987e2b5-369b-475c-a242-ecfa71eb067c&amp;dt=462634420706&amp;h=200&amp;w=2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9" t="6604" r="24999" b="48575"/>
          <a:stretch/>
        </p:blipFill>
        <p:spPr bwMode="auto">
          <a:xfrm>
            <a:off x="796236" y="1793555"/>
            <a:ext cx="1057980" cy="133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community.axug.com/HigherLogic/directory/ImageDisplay.aspx?Key=2f485877-098a-45b4-b6ac-aa02d26280bb&amp;dt=462377727676&amp;h=200&amp;w=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86200"/>
            <a:ext cx="9144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1995743"/>
            <a:ext cx="5029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Mike Bailey</a:t>
            </a:r>
          </a:p>
          <a:p>
            <a:r>
              <a:rPr lang="en-US" sz="1400" dirty="0" smtClean="0"/>
              <a:t>Director of Finance and Information Services</a:t>
            </a:r>
          </a:p>
          <a:p>
            <a:r>
              <a:rPr lang="en-US" sz="1400" dirty="0" smtClean="0"/>
              <a:t>City of Redmond, WA </a:t>
            </a:r>
          </a:p>
          <a:p>
            <a:r>
              <a:rPr lang="en-US" sz="1400" dirty="0" smtClean="0"/>
              <a:t>www.redmond.gov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209800" y="4003357"/>
            <a:ext cx="5029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Dawn Johnson</a:t>
            </a:r>
          </a:p>
          <a:p>
            <a:r>
              <a:rPr lang="en-US" sz="1400" dirty="0" smtClean="0"/>
              <a:t>Senior Business Systems Analyst</a:t>
            </a:r>
          </a:p>
          <a:p>
            <a:r>
              <a:rPr lang="en-US" sz="1400" dirty="0" smtClean="0"/>
              <a:t>City of Redmond, WA </a:t>
            </a:r>
          </a:p>
          <a:p>
            <a:r>
              <a:rPr lang="en-US" sz="1400" dirty="0" smtClean="0"/>
              <a:t>dmjohnson@redmond.gov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1176"/>
            <a:ext cx="3810000" cy="125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6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400" b="1" dirty="0" smtClean="0">
                <a:cs typeface="Arial" charset="0"/>
              </a:rPr>
              <a:t>Organization </a:t>
            </a:r>
            <a:r>
              <a:rPr lang="en-US" altLang="en-US" sz="3400" b="1" dirty="0">
                <a:cs typeface="Arial" charset="0"/>
              </a:rPr>
              <a:t>Profile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dirty="0">
                <a:cs typeface="Arial" charset="0"/>
              </a:rPr>
              <a:t>The City of Redmond, Washington, is home to approximately 54,000 residents and 5,500 businesses to whom it provides a full range of services</a:t>
            </a:r>
            <a:r>
              <a:rPr lang="en-US" altLang="en-US" sz="2800" dirty="0" smtClean="0">
                <a:cs typeface="Arial" charset="0"/>
              </a:rPr>
              <a:t>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800" dirty="0">
              <a:cs typeface="Arial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3500" b="1" dirty="0" smtClean="0">
              <a:cs typeface="Arial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500" b="1" dirty="0" smtClean="0">
                <a:cs typeface="Arial" charset="0"/>
              </a:rPr>
              <a:t>Organization Size</a:t>
            </a:r>
            <a:endParaRPr lang="en-US" altLang="en-US" sz="2800" dirty="0" smtClean="0">
              <a:cs typeface="Arial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dirty="0" smtClean="0">
                <a:cs typeface="Arial" charset="0"/>
              </a:rPr>
              <a:t>650 fulltime and 200 seasonal employees</a:t>
            </a:r>
            <a:r>
              <a:rPr lang="en-US" altLang="en-US" sz="2800" dirty="0">
                <a:cs typeface="Arial" charset="0"/>
              </a:rPr>
              <a:t/>
            </a:r>
            <a:br>
              <a:rPr lang="en-US" altLang="en-US" sz="2800" dirty="0">
                <a:cs typeface="Arial" charset="0"/>
              </a:rPr>
            </a:br>
            <a:endParaRPr lang="en-US" altLang="en-US" sz="2800" dirty="0">
              <a:cs typeface="Arial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800" dirty="0">
              <a:cs typeface="Arial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500" b="1" dirty="0">
                <a:cs typeface="Arial" charset="0"/>
              </a:rPr>
              <a:t>Business Situation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dirty="0">
                <a:cs typeface="Arial" charset="0"/>
              </a:rPr>
              <a:t>City leadership aimed to build a more efficient, transparent, and responsive </a:t>
            </a:r>
            <a:r>
              <a:rPr lang="en-US" altLang="en-US" sz="2800" dirty="0" smtClean="0">
                <a:cs typeface="Arial" charset="0"/>
              </a:rPr>
              <a:t>organization </a:t>
            </a:r>
            <a:r>
              <a:rPr lang="en-US" altLang="en-US" sz="2800" dirty="0">
                <a:cs typeface="Arial" charset="0"/>
              </a:rPr>
              <a:t>that </a:t>
            </a:r>
            <a:r>
              <a:rPr lang="en-US" altLang="en-US" sz="2800" dirty="0" smtClean="0">
                <a:cs typeface="Arial" charset="0"/>
              </a:rPr>
              <a:t>was strategically aligned with a technology forward community.</a:t>
            </a:r>
            <a:r>
              <a:rPr lang="en-US" altLang="en-US" sz="2800" dirty="0">
                <a:cs typeface="Arial" charset="0"/>
              </a:rPr>
              <a:t/>
            </a:r>
            <a:br>
              <a:rPr lang="en-US" altLang="en-US" sz="2800" dirty="0">
                <a:cs typeface="Arial" charset="0"/>
              </a:rPr>
            </a:br>
            <a:endParaRPr lang="en-US" altLang="en-US" sz="2800" dirty="0" smtClean="0">
              <a:cs typeface="Arial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800" dirty="0">
              <a:cs typeface="Arial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500" b="1" dirty="0">
                <a:cs typeface="Arial" charset="0"/>
              </a:rPr>
              <a:t>Business Need</a:t>
            </a:r>
          </a:p>
          <a:p>
            <a:pPr marL="182880" indent="-18288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altLang="en-US" sz="2800" dirty="0">
                <a:cs typeface="Arial" charset="0"/>
              </a:rPr>
              <a:t>Business Productivity</a:t>
            </a:r>
          </a:p>
          <a:p>
            <a:pPr marL="182880" lvl="0" indent="-18288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altLang="en-US" sz="2800" dirty="0">
                <a:cs typeface="Arial" charset="0"/>
              </a:rPr>
              <a:t>Financial Management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800" dirty="0">
              <a:cs typeface="Arial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500" b="1" dirty="0">
                <a:cs typeface="Arial" charset="0"/>
              </a:rPr>
              <a:t>Solution</a:t>
            </a:r>
            <a:r>
              <a:rPr lang="en-US" altLang="en-US" sz="2800" dirty="0">
                <a:cs typeface="Arial" charset="0"/>
              </a:rPr>
              <a:t>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dirty="0">
                <a:cs typeface="Arial" charset="0"/>
              </a:rPr>
              <a:t>Participating in the Microsoft Technology Adoption Program, Redmond helped shape Microsoft Dynamics AX 2012 for public-sector organizations and implemented it together with other Microsoft technologies.</a:t>
            </a:r>
            <a:br>
              <a:rPr lang="en-US" altLang="en-US" sz="2800" dirty="0">
                <a:cs typeface="Arial" charset="0"/>
              </a:rPr>
            </a:br>
            <a:endParaRPr lang="en-US" altLang="en-US" sz="2800" dirty="0">
              <a:cs typeface="Arial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500" b="1" dirty="0">
                <a:cs typeface="Arial" charset="0"/>
              </a:rPr>
              <a:t>Benefits</a:t>
            </a:r>
            <a:r>
              <a:rPr lang="en-US" altLang="en-US" sz="2800" dirty="0">
                <a:cs typeface="Arial" charset="0"/>
              </a:rPr>
              <a:t> </a:t>
            </a:r>
          </a:p>
          <a:p>
            <a:pPr marL="182880" lvl="0" indent="-18288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altLang="en-US" sz="2800" dirty="0">
                <a:cs typeface="Arial" charset="0"/>
              </a:rPr>
              <a:t>Employees empowered to </a:t>
            </a:r>
            <a:r>
              <a:rPr lang="en-US" altLang="en-US" sz="2800" dirty="0" smtClean="0">
                <a:cs typeface="Arial" charset="0"/>
              </a:rPr>
              <a:t>manage city </a:t>
            </a:r>
            <a:r>
              <a:rPr lang="en-US" altLang="en-US" sz="2800" dirty="0">
                <a:cs typeface="Arial" charset="0"/>
              </a:rPr>
              <a:t>business</a:t>
            </a:r>
          </a:p>
          <a:p>
            <a:pPr marL="182880" lvl="0" indent="-18288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altLang="en-US" sz="2800" dirty="0">
                <a:cs typeface="Arial" charset="0"/>
              </a:rPr>
              <a:t>Gains in efficiency, accountability, and transparency</a:t>
            </a:r>
          </a:p>
          <a:p>
            <a:pPr marL="182880" lvl="0" indent="-18288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altLang="en-US" sz="2800" dirty="0">
                <a:cs typeface="Arial" charset="0"/>
              </a:rPr>
              <a:t>Greater strategic value of financial management</a:t>
            </a:r>
          </a:p>
          <a:p>
            <a:pPr marL="182880" lvl="0" indent="-18288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altLang="en-US" sz="2800" dirty="0">
                <a:cs typeface="Arial" charset="0"/>
              </a:rPr>
              <a:t>Increased responsiveness to elected officials and citizens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dirty="0">
                <a:latin typeface="Arial" charset="0"/>
                <a:cs typeface="Arial" charset="0"/>
              </a:rPr>
              <a:t/>
            </a:r>
            <a:br>
              <a:rPr lang="en-US" altLang="en-US" sz="2800" dirty="0">
                <a:latin typeface="Arial" charset="0"/>
                <a:cs typeface="Arial" charset="0"/>
              </a:rPr>
            </a:br>
            <a:r>
              <a:rPr lang="en-US" altLang="en-US" sz="2800" dirty="0">
                <a:latin typeface="Arial" charset="0"/>
                <a:cs typeface="Arial" charset="0"/>
              </a:rPr>
              <a:t/>
            </a:r>
            <a:br>
              <a:rPr lang="en-US" altLang="en-US" sz="2800" dirty="0">
                <a:latin typeface="Arial" charset="0"/>
                <a:cs typeface="Arial" charset="0"/>
              </a:rPr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 </a:t>
            </a:r>
            <a:r>
              <a:rPr lang="en-US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Background</a:t>
            </a:r>
            <a:endParaRPr lang="en-US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37539"/>
            <a:ext cx="1371600" cy="1059873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428461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400" dirty="0" smtClean="0"/>
              <a:t>Configurable business rules puts control of the business in the user’s hands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More robust and flexible account structure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Greater visibility of cross-functional data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Replaced manual processes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Workflow provides greater visibility into our business processes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A platform for system integration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dist="38100" algn="l" rotWithShape="0">
                    <a:schemeClr val="bg2">
                      <a:lumMod val="50000"/>
                      <a:alpha val="40000"/>
                    </a:schemeClr>
                  </a:outerShdw>
                </a:effectLst>
              </a:rPr>
              <a:t>		   </a:t>
            </a:r>
            <a:r>
              <a:rPr lang="en-US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Reaping the Benefits</a:t>
            </a:r>
            <a:endParaRPr lang="en-US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051" name="Picture 3" descr="C:\Users\dmjohnson\AppData\Local\Microsoft\Windows\Temporary Internet Files\Content.IE5\Z7YOZBGL\MP90031681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34" y="299621"/>
            <a:ext cx="1600200" cy="105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33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8" name="Picture 54" descr="C:\Users\dmjohnson\AppData\Local\Microsoft\Windows\Temporary Internet Files\Content.IE5\BM9L775Y\MC90043688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Working on the Weeds</a:t>
            </a:r>
            <a:endParaRPr lang="en-US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72050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en-US" sz="2400" dirty="0" smtClean="0"/>
              <a:t>The issue with being ‘first’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Some things did not work</a:t>
            </a:r>
            <a:endParaRPr lang="en-US" sz="2000" dirty="0"/>
          </a:p>
          <a:p>
            <a:pPr lvl="1">
              <a:spcBef>
                <a:spcPts val="600"/>
              </a:spcBef>
            </a:pPr>
            <a:r>
              <a:rPr lang="en-US" sz="2000" dirty="0" smtClean="0"/>
              <a:t>Stuck with old implementation decisions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Squashing the perception of Dynamics not being a Public Sector solution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Implemented around old business processes in some areas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Engaging business users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Trying to define what we do not know</a:t>
            </a:r>
          </a:p>
          <a:p>
            <a:pPr lvl="1">
              <a:spcBef>
                <a:spcPts val="1800"/>
              </a:spcBef>
            </a:pPr>
            <a:r>
              <a:rPr lang="en-US" sz="2000" dirty="0" smtClean="0"/>
              <a:t>Using the solution to its greatest capacity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Reporting across modules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49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590800"/>
            <a:ext cx="3581400" cy="11430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City of Redmond</a:t>
            </a:r>
            <a:br>
              <a:rPr lang="en-US" sz="2800" dirty="0" smtClean="0"/>
            </a:br>
            <a:r>
              <a:rPr lang="en-US" sz="2800" dirty="0" smtClean="0"/>
              <a:t>Dynamics Roadmap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" r="1406"/>
          <a:stretch/>
        </p:blipFill>
        <p:spPr bwMode="auto">
          <a:xfrm>
            <a:off x="3352800" y="457200"/>
            <a:ext cx="5621154" cy="602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C:\Users\dmjohnson\AppData\Local\Microsoft\Windows\Temporary Internet Files\Content.IE5\Z7YOZBGL\MP90042767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2742485" cy="182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34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" r="2156"/>
          <a:stretch/>
        </p:blipFill>
        <p:spPr bwMode="auto">
          <a:xfrm>
            <a:off x="3581400" y="3962400"/>
            <a:ext cx="5533192" cy="2531695"/>
          </a:xfrm>
          <a:prstGeom prst="rect">
            <a:avLst/>
          </a:prstGeom>
          <a:ln>
            <a:noFill/>
          </a:ln>
          <a:effectLst>
            <a:glow rad="228600">
              <a:schemeClr val="bg1">
                <a:alpha val="40000"/>
              </a:schemeClr>
            </a:glow>
            <a:softEdge rad="203200"/>
          </a:effectLst>
        </p:spPr>
      </p:pic>
      <p:sp>
        <p:nvSpPr>
          <p:cNvPr id="2" name="TextBox 1"/>
          <p:cNvSpPr txBox="1"/>
          <p:nvPr/>
        </p:nvSpPr>
        <p:spPr>
          <a:xfrm>
            <a:off x="3200400" y="3586224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Product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39379" y="3508486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Partners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67652" y="4191000"/>
            <a:ext cx="1585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Users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52400"/>
            <a:ext cx="8686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dist="38100" algn="l" rotWithShape="0">
                    <a:schemeClr val="bg2">
                      <a:lumMod val="50000"/>
                      <a:alpha val="40000"/>
                    </a:schemeClr>
                  </a:outerShdw>
                </a:effectLst>
              </a:rPr>
              <a:t>AXUG Public Sector SIG</a:t>
            </a:r>
          </a:p>
          <a:p>
            <a:pPr algn="ctr"/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Sharing Information </a:t>
            </a:r>
            <a:endParaRPr lang="en-US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Creating a 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dir="10800000" algn="r" rotWithShape="0">
                    <a:srgbClr val="C00000"/>
                  </a:outerShdw>
                </a:effectLst>
              </a:rPr>
              <a:t>‘Win/Win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effectLst>
                  <a:outerShdw blurRad="50800" dist="38100" dir="10800000" algn="r" rotWithShape="0">
                    <a:srgbClr val="C00000"/>
                  </a:outerShdw>
                </a:effectLst>
              </a:rPr>
              <a:t>’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Community</a:t>
            </a:r>
            <a:endParaRPr lang="en-US" sz="2800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outerShdw blurRad="50800" dist="38100" algn="l" rotWithShape="0">
                  <a:schemeClr val="bg2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2559" y="19050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Like-minded </a:t>
            </a:r>
            <a:r>
              <a:rPr lang="en-US" dirty="0"/>
              <a:t>AX users </a:t>
            </a:r>
            <a:r>
              <a:rPr lang="en-US" dirty="0" smtClean="0"/>
              <a:t>leveraging experiences </a:t>
            </a:r>
            <a:r>
              <a:rPr lang="en-US" dirty="0"/>
              <a:t>and best </a:t>
            </a:r>
            <a:r>
              <a:rPr lang="en-US" dirty="0" smtClean="0"/>
              <a:t>practices</a:t>
            </a:r>
          </a:p>
          <a:p>
            <a:pPr marL="285750" indent="-285750">
              <a:spcBef>
                <a:spcPts val="18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Additional Support Mechanism</a:t>
            </a:r>
          </a:p>
          <a:p>
            <a:pPr marL="285750" lvl="4" indent="-285750">
              <a:spcBef>
                <a:spcPts val="18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Opportunity to influence product </a:t>
            </a:r>
            <a:r>
              <a:rPr lang="en-US" dirty="0"/>
              <a:t>strategy and </a:t>
            </a:r>
            <a:r>
              <a:rPr lang="en-US" dirty="0" smtClean="0"/>
              <a:t>direction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13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1040</TotalTime>
  <Words>236</Words>
  <Application>Microsoft Office PowerPoint</Application>
  <PresentationFormat>On-screen Show (4:3)</PresentationFormat>
  <Paragraphs>76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Concourse</vt:lpstr>
      <vt:lpstr>AXUG Public Sector</vt:lpstr>
      <vt:lpstr>Welcome  AXUG Public Sector SIG</vt:lpstr>
      <vt:lpstr>Agenda</vt:lpstr>
      <vt:lpstr>PowerPoint Presentation</vt:lpstr>
      <vt:lpstr>  Background</vt:lpstr>
      <vt:lpstr>     Reaping the Benefits</vt:lpstr>
      <vt:lpstr>Working on the Weeds</vt:lpstr>
      <vt:lpstr>City of Redmond Dynamics Roadmap</vt:lpstr>
      <vt:lpstr>PowerPoint Presentation</vt:lpstr>
      <vt:lpstr>  City of Redmond Business Area Representatives</vt:lpstr>
      <vt:lpstr>     Public Sector SIG</vt:lpstr>
      <vt:lpstr>PowerPoint Presentation</vt:lpstr>
    </vt:vector>
  </TitlesOfParts>
  <Company>City of Redmond WA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Dawn M. Johnson</dc:creator>
  <cp:lastModifiedBy>Dawn M. Johnson</cp:lastModifiedBy>
  <cp:revision>52</cp:revision>
  <dcterms:created xsi:type="dcterms:W3CDTF">2014-09-02T21:27:59Z</dcterms:created>
  <dcterms:modified xsi:type="dcterms:W3CDTF">2014-09-05T14:50:04Z</dcterms:modified>
</cp:coreProperties>
</file>